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ridi" panose="00000500000000000000" pitchFamily="2" charset="-34"/>
      <p:regular r:id="rId14"/>
    </p:embeddedFont>
    <p:embeddedFont>
      <p:font typeface="TT Supermolot Condensed" panose="020B0604020202020204" charset="0"/>
      <p:regular r:id="rId15"/>
    </p:embeddedFont>
    <p:embeddedFont>
      <p:font typeface="TT Supermolot Condensed Bold" panose="020B0604020202020204" charset="0"/>
      <p:regular r:id="rId16"/>
    </p:embeddedFont>
    <p:embeddedFont>
      <p:font typeface="TT Supermolot Neue Condensed" panose="020B0604020202020204" charset="0"/>
      <p:regular r:id="rId17"/>
    </p:embeddedFont>
    <p:embeddedFont>
      <p:font typeface="TT Supermolot Neue Condensed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66" autoAdjust="0"/>
    <p:restoredTop sz="94622" autoAdjust="0"/>
  </p:normalViewPr>
  <p:slideViewPr>
    <p:cSldViewPr>
      <p:cViewPr>
        <p:scale>
          <a:sx n="25" d="100"/>
          <a:sy n="25" d="100"/>
        </p:scale>
        <p:origin x="1276" y="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7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12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.svg"/><Relationship Id="rId5" Type="http://schemas.openxmlformats.org/officeDocument/2006/relationships/image" Target="../media/image36.sv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8292" y="6394128"/>
            <a:ext cx="5769698" cy="6565813"/>
            <a:chOff x="0" y="0"/>
            <a:chExt cx="71424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4247" cy="812800"/>
            </a:xfrm>
            <a:custGeom>
              <a:avLst/>
              <a:gdLst/>
              <a:ahLst/>
              <a:cxnLst/>
              <a:rect l="l" t="t" r="r" b="b"/>
              <a:pathLst>
                <a:path w="714247" h="812800">
                  <a:moveTo>
                    <a:pt x="476122" y="0"/>
                  </a:moveTo>
                  <a:lnTo>
                    <a:pt x="714247" y="238125"/>
                  </a:lnTo>
                  <a:lnTo>
                    <a:pt x="714247" y="574675"/>
                  </a:lnTo>
                  <a:lnTo>
                    <a:pt x="476122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476122" y="0"/>
                  </a:lnTo>
                  <a:close/>
                </a:path>
              </a:pathLst>
            </a:custGeom>
            <a:solidFill>
              <a:srgbClr val="063C9F">
                <a:alpha val="60784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587247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771846" y="-351388"/>
            <a:ext cx="11915846" cy="15609259"/>
            <a:chOff x="0" y="0"/>
            <a:chExt cx="4846320" cy="6348476"/>
          </a:xfrm>
        </p:grpSpPr>
        <p:sp>
          <p:nvSpPr>
            <p:cNvPr id="6" name="Freeform 6"/>
            <p:cNvSpPr/>
            <p:nvPr/>
          </p:nvSpPr>
          <p:spPr>
            <a:xfrm>
              <a:off x="4826" y="4826"/>
              <a:ext cx="4836668" cy="6338824"/>
            </a:xfrm>
            <a:custGeom>
              <a:avLst/>
              <a:gdLst/>
              <a:ahLst/>
              <a:cxnLst/>
              <a:rect l="l" t="t" r="r" b="b"/>
              <a:pathLst>
                <a:path w="4836668" h="6338824">
                  <a:moveTo>
                    <a:pt x="3744214" y="2598801"/>
                  </a:moveTo>
                  <a:lnTo>
                    <a:pt x="3744214" y="1096645"/>
                  </a:lnTo>
                  <a:lnTo>
                    <a:pt x="2647569" y="0"/>
                  </a:lnTo>
                  <a:lnTo>
                    <a:pt x="1096645" y="0"/>
                  </a:lnTo>
                  <a:lnTo>
                    <a:pt x="0" y="1096645"/>
                  </a:lnTo>
                  <a:lnTo>
                    <a:pt x="0" y="2647569"/>
                  </a:lnTo>
                  <a:lnTo>
                    <a:pt x="1092454" y="3740023"/>
                  </a:lnTo>
                  <a:lnTo>
                    <a:pt x="1092454" y="5242179"/>
                  </a:lnTo>
                  <a:lnTo>
                    <a:pt x="2189099" y="6338824"/>
                  </a:lnTo>
                  <a:lnTo>
                    <a:pt x="3740023" y="6338824"/>
                  </a:lnTo>
                  <a:lnTo>
                    <a:pt x="4836668" y="5242179"/>
                  </a:lnTo>
                  <a:lnTo>
                    <a:pt x="4836668" y="3691255"/>
                  </a:lnTo>
                  <a:close/>
                </a:path>
              </a:pathLst>
            </a:custGeom>
            <a:blipFill>
              <a:blip r:embed="rId2"/>
              <a:stretch>
                <a:fillRect l="-116199" r="-16275"/>
              </a:stretch>
            </a:blip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846193" cy="6348476"/>
            </a:xfrm>
            <a:custGeom>
              <a:avLst/>
              <a:gdLst/>
              <a:ahLst/>
              <a:cxnLst/>
              <a:rect l="l" t="t" r="r" b="b"/>
              <a:pathLst>
                <a:path w="4846193" h="6348476">
                  <a:moveTo>
                    <a:pt x="3746881" y="6348476"/>
                  </a:moveTo>
                  <a:lnTo>
                    <a:pt x="2191893" y="6348476"/>
                  </a:lnTo>
                  <a:lnTo>
                    <a:pt x="1092454" y="5248910"/>
                  </a:lnTo>
                  <a:lnTo>
                    <a:pt x="1092454" y="3746881"/>
                  </a:lnTo>
                  <a:lnTo>
                    <a:pt x="0" y="2654427"/>
                  </a:lnTo>
                  <a:lnTo>
                    <a:pt x="0" y="1099439"/>
                  </a:lnTo>
                  <a:lnTo>
                    <a:pt x="1099439" y="0"/>
                  </a:lnTo>
                  <a:lnTo>
                    <a:pt x="2654300" y="0"/>
                  </a:lnTo>
                  <a:lnTo>
                    <a:pt x="3753739" y="1099439"/>
                  </a:lnTo>
                  <a:lnTo>
                    <a:pt x="3753739" y="2601595"/>
                  </a:lnTo>
                  <a:lnTo>
                    <a:pt x="4846193" y="3694049"/>
                  </a:lnTo>
                  <a:lnTo>
                    <a:pt x="4846193" y="5248910"/>
                  </a:lnTo>
                  <a:lnTo>
                    <a:pt x="3746881" y="6348476"/>
                  </a:lnTo>
                  <a:close/>
                  <a:moveTo>
                    <a:pt x="2195957" y="6338824"/>
                  </a:moveTo>
                  <a:lnTo>
                    <a:pt x="3742944" y="6338824"/>
                  </a:lnTo>
                  <a:lnTo>
                    <a:pt x="4836795" y="5244973"/>
                  </a:lnTo>
                  <a:lnTo>
                    <a:pt x="4836795" y="3697986"/>
                  </a:lnTo>
                  <a:lnTo>
                    <a:pt x="3744341" y="2605532"/>
                  </a:lnTo>
                  <a:lnTo>
                    <a:pt x="3744341" y="1103503"/>
                  </a:lnTo>
                  <a:lnTo>
                    <a:pt x="2650363" y="9525"/>
                  </a:lnTo>
                  <a:lnTo>
                    <a:pt x="1103503" y="9525"/>
                  </a:lnTo>
                  <a:lnTo>
                    <a:pt x="9525" y="1103503"/>
                  </a:lnTo>
                  <a:lnTo>
                    <a:pt x="9525" y="2650490"/>
                  </a:lnTo>
                  <a:lnTo>
                    <a:pt x="1101979" y="3742944"/>
                  </a:lnTo>
                  <a:lnTo>
                    <a:pt x="1101979" y="5245100"/>
                  </a:lnTo>
                  <a:lnTo>
                    <a:pt x="2195957" y="633882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08876" y="-4858106"/>
            <a:ext cx="5098832" cy="6338026"/>
            <a:chOff x="0" y="0"/>
            <a:chExt cx="779433" cy="9688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9433" cy="968863"/>
            </a:xfrm>
            <a:custGeom>
              <a:avLst/>
              <a:gdLst/>
              <a:ahLst/>
              <a:cxnLst/>
              <a:rect l="l" t="t" r="r" b="b"/>
              <a:pathLst>
                <a:path w="779433" h="968863">
                  <a:moveTo>
                    <a:pt x="541308" y="0"/>
                  </a:moveTo>
                  <a:lnTo>
                    <a:pt x="779433" y="238125"/>
                  </a:lnTo>
                  <a:lnTo>
                    <a:pt x="779433" y="730738"/>
                  </a:lnTo>
                  <a:lnTo>
                    <a:pt x="541308" y="968863"/>
                  </a:lnTo>
                  <a:lnTo>
                    <a:pt x="238125" y="968863"/>
                  </a:lnTo>
                  <a:lnTo>
                    <a:pt x="0" y="730738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41308" y="0"/>
                  </a:lnTo>
                  <a:close/>
                </a:path>
              </a:pathLst>
            </a:custGeom>
            <a:solidFill>
              <a:srgbClr val="063C9F">
                <a:alpha val="60000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500" y="25400"/>
              <a:ext cx="652433" cy="8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18645" y="-4230979"/>
            <a:ext cx="5499607" cy="5488133"/>
            <a:chOff x="0" y="0"/>
            <a:chExt cx="840698" cy="8389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0698" cy="838944"/>
            </a:xfrm>
            <a:custGeom>
              <a:avLst/>
              <a:gdLst/>
              <a:ahLst/>
              <a:cxnLst/>
              <a:rect l="l" t="t" r="r" b="b"/>
              <a:pathLst>
                <a:path w="840698" h="838944">
                  <a:moveTo>
                    <a:pt x="602573" y="0"/>
                  </a:moveTo>
                  <a:lnTo>
                    <a:pt x="840698" y="238125"/>
                  </a:lnTo>
                  <a:lnTo>
                    <a:pt x="840698" y="600819"/>
                  </a:lnTo>
                  <a:lnTo>
                    <a:pt x="602573" y="838944"/>
                  </a:lnTo>
                  <a:lnTo>
                    <a:pt x="238125" y="838944"/>
                  </a:lnTo>
                  <a:lnTo>
                    <a:pt x="0" y="600819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602573" y="0"/>
                  </a:lnTo>
                  <a:close/>
                </a:path>
              </a:pathLst>
            </a:custGeom>
            <a:solidFill>
              <a:srgbClr val="063C9F">
                <a:alpha val="93725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3500" y="25400"/>
              <a:ext cx="713698" cy="750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91545" y="8410656"/>
            <a:ext cx="5692067" cy="5645236"/>
            <a:chOff x="0" y="0"/>
            <a:chExt cx="819543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9543" cy="812800"/>
            </a:xfrm>
            <a:custGeom>
              <a:avLst/>
              <a:gdLst/>
              <a:ahLst/>
              <a:cxnLst/>
              <a:rect l="l" t="t" r="r" b="b"/>
              <a:pathLst>
                <a:path w="819543" h="812800">
                  <a:moveTo>
                    <a:pt x="581418" y="0"/>
                  </a:moveTo>
                  <a:lnTo>
                    <a:pt x="819543" y="238125"/>
                  </a:lnTo>
                  <a:lnTo>
                    <a:pt x="819543" y="574675"/>
                  </a:lnTo>
                  <a:lnTo>
                    <a:pt x="581418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81418" y="0"/>
                  </a:lnTo>
                  <a:close/>
                </a:path>
              </a:pathLst>
            </a:custGeom>
            <a:solidFill>
              <a:srgbClr val="063C9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3500" y="25400"/>
              <a:ext cx="692543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1977440" y="-1855852"/>
            <a:ext cx="7937421" cy="5417290"/>
          </a:xfrm>
          <a:custGeom>
            <a:avLst/>
            <a:gdLst/>
            <a:ahLst/>
            <a:cxnLst/>
            <a:rect l="l" t="t" r="r" b="b"/>
            <a:pathLst>
              <a:path w="7937421" h="5417290">
                <a:moveTo>
                  <a:pt x="7937422" y="0"/>
                </a:moveTo>
                <a:lnTo>
                  <a:pt x="0" y="0"/>
                </a:lnTo>
                <a:lnTo>
                  <a:pt x="0" y="5417290"/>
                </a:lnTo>
                <a:lnTo>
                  <a:pt x="7937422" y="5417290"/>
                </a:lnTo>
                <a:lnTo>
                  <a:pt x="79374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 flipH="1">
            <a:off x="12399778" y="5671815"/>
            <a:ext cx="10285069" cy="7019560"/>
          </a:xfrm>
          <a:custGeom>
            <a:avLst/>
            <a:gdLst/>
            <a:ahLst/>
            <a:cxnLst/>
            <a:rect l="l" t="t" r="r" b="b"/>
            <a:pathLst>
              <a:path w="10285069" h="7019560">
                <a:moveTo>
                  <a:pt x="10285069" y="0"/>
                </a:moveTo>
                <a:lnTo>
                  <a:pt x="0" y="0"/>
                </a:lnTo>
                <a:lnTo>
                  <a:pt x="0" y="7019559"/>
                </a:lnTo>
                <a:lnTo>
                  <a:pt x="10285069" y="7019559"/>
                </a:lnTo>
                <a:lnTo>
                  <a:pt x="102850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TextBox 19"/>
          <p:cNvSpPr txBox="1"/>
          <p:nvPr/>
        </p:nvSpPr>
        <p:spPr>
          <a:xfrm>
            <a:off x="6469052" y="3273682"/>
            <a:ext cx="11818948" cy="2559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000" b="1" dirty="0">
                <a:solidFill>
                  <a:srgbClr val="004AAD"/>
                </a:solidFill>
                <a:latin typeface="TT Supermolot Neue Condensed Bold"/>
                <a:cs typeface="TT Supermolot Neue Condensed Bold"/>
              </a:rPr>
              <a:t>การเข้าใช้ระบบ ONE STOP DITC</a:t>
            </a:r>
          </a:p>
          <a:p>
            <a:pPr algn="ctr">
              <a:lnSpc>
                <a:spcPts val="10500"/>
              </a:lnSpc>
            </a:pPr>
            <a:r>
              <a:rPr lang="en-US" sz="6000" b="1" dirty="0">
                <a:solidFill>
                  <a:srgbClr val="004AAD"/>
                </a:solidFill>
                <a:cs typeface="TT Supermolot Neue Condensed Bold"/>
              </a:rPr>
              <a:t>และแนวปฏิบัติการยืมเงินทดรองจ่าย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6372" t="-46261" r="-7177" b="-11920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TextBox 3"/>
          <p:cNvSpPr txBox="1"/>
          <p:nvPr/>
        </p:nvSpPr>
        <p:spPr>
          <a:xfrm>
            <a:off x="8274185" y="6059196"/>
            <a:ext cx="1061153" cy="122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4"/>
              </a:lnSpc>
            </a:pPr>
            <a:r>
              <a:rPr lang="en-US" sz="7145">
                <a:solidFill>
                  <a:srgbClr val="FFFFFF"/>
                </a:solidFill>
                <a:latin typeface="TT Supermolot Condensed Bold"/>
              </a:rPr>
              <a:t>1</a:t>
            </a:r>
          </a:p>
        </p:txBody>
      </p:sp>
      <p:sp>
        <p:nvSpPr>
          <p:cNvPr id="4" name="AutoShape 4"/>
          <p:cNvSpPr/>
          <p:nvPr/>
        </p:nvSpPr>
        <p:spPr>
          <a:xfrm>
            <a:off x="9335339" y="688074"/>
            <a:ext cx="1320569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5" name="AutoShape 5"/>
          <p:cNvSpPr/>
          <p:nvPr/>
        </p:nvSpPr>
        <p:spPr>
          <a:xfrm>
            <a:off x="3247182" y="9598926"/>
            <a:ext cx="1297076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6" name="Freeform 6"/>
          <p:cNvSpPr/>
          <p:nvPr/>
        </p:nvSpPr>
        <p:spPr>
          <a:xfrm>
            <a:off x="6680045" y="633639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16217947" y="9279941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>
            <a:off x="8731868" y="829467"/>
            <a:ext cx="7354201" cy="8679351"/>
          </a:xfrm>
          <a:custGeom>
            <a:avLst/>
            <a:gdLst/>
            <a:ahLst/>
            <a:cxnLst/>
            <a:rect l="l" t="t" r="r" b="b"/>
            <a:pathLst>
              <a:path w="7354201" h="8679351">
                <a:moveTo>
                  <a:pt x="0" y="0"/>
                </a:moveTo>
                <a:lnTo>
                  <a:pt x="7354201" y="0"/>
                </a:lnTo>
                <a:lnTo>
                  <a:pt x="7354201" y="8679350"/>
                </a:lnTo>
                <a:lnTo>
                  <a:pt x="0" y="8679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57" r="-2611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68388" y="1097335"/>
            <a:ext cx="628160" cy="701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56321" y="3880768"/>
            <a:ext cx="628160" cy="7018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65579" y="4115433"/>
            <a:ext cx="628160" cy="7018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18655" y="8448656"/>
            <a:ext cx="628160" cy="701855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330560" y="4269214"/>
            <a:ext cx="394293" cy="394293"/>
          </a:xfrm>
          <a:custGeom>
            <a:avLst/>
            <a:gdLst/>
            <a:ahLst/>
            <a:cxnLst/>
            <a:rect l="l" t="t" r="r" b="b"/>
            <a:pathLst>
              <a:path w="394293" h="394293">
                <a:moveTo>
                  <a:pt x="0" y="0"/>
                </a:moveTo>
                <a:lnTo>
                  <a:pt x="394293" y="0"/>
                </a:lnTo>
                <a:lnTo>
                  <a:pt x="394293" y="394292"/>
                </a:lnTo>
                <a:lnTo>
                  <a:pt x="0" y="39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10546815" y="4407432"/>
            <a:ext cx="409855" cy="409855"/>
          </a:xfrm>
          <a:custGeom>
            <a:avLst/>
            <a:gdLst/>
            <a:ahLst/>
            <a:cxnLst/>
            <a:rect l="l" t="t" r="r" b="b"/>
            <a:pathLst>
              <a:path w="409855" h="409855">
                <a:moveTo>
                  <a:pt x="0" y="0"/>
                </a:moveTo>
                <a:lnTo>
                  <a:pt x="409855" y="0"/>
                </a:lnTo>
                <a:lnTo>
                  <a:pt x="409855" y="409855"/>
                </a:lnTo>
                <a:lnTo>
                  <a:pt x="0" y="409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TextBox 15"/>
          <p:cNvSpPr txBox="1"/>
          <p:nvPr/>
        </p:nvSpPr>
        <p:spPr>
          <a:xfrm>
            <a:off x="10382468" y="257033"/>
            <a:ext cx="3641889" cy="411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4"/>
              </a:lnSpc>
            </a:pPr>
            <a:r>
              <a:rPr lang="en-US" sz="2619">
                <a:solidFill>
                  <a:srgbClr val="FFFFFF"/>
                </a:solidFill>
                <a:cs typeface="TT Supermolot Neue Condensed Bold"/>
              </a:rPr>
              <a:t>รูปแบบของสัญญายืมเงิน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95717" y="9608451"/>
            <a:ext cx="5752302" cy="402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4"/>
              </a:lnSpc>
            </a:pPr>
            <a:r>
              <a:rPr lang="en-US" sz="2619">
                <a:solidFill>
                  <a:srgbClr val="FFFFFF"/>
                </a:solidFill>
                <a:latin typeface="TT Supermolot Condensed"/>
                <a:cs typeface="TT Supermolot Condensed"/>
              </a:rPr>
              <a:t>ทั้ง 4 จุดคือผู้ยืมเงินตามสัญญายืมเงิน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4196" y="1216470"/>
            <a:ext cx="7578573" cy="770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3"/>
              </a:lnSpc>
              <a:spcBef>
                <a:spcPct val="0"/>
              </a:spcBef>
            </a:pPr>
            <a:r>
              <a:rPr lang="en-US" sz="3746">
                <a:solidFill>
                  <a:srgbClr val="FFFFFF"/>
                </a:solidFill>
                <a:cs typeface="TT Supermolot Condensed"/>
              </a:rPr>
              <a:t>ให้ยกเลิกประกาศวิทยาลัยศิลปะ สื่อ และเทคโนโลยี เรื่อง กำหนดสิทธิ์และ</a:t>
            </a:r>
          </a:p>
          <a:p>
            <a:pPr algn="ctr">
              <a:lnSpc>
                <a:spcPts val="4683"/>
              </a:lnSpc>
              <a:spcBef>
                <a:spcPct val="0"/>
              </a:spcBef>
            </a:pPr>
            <a:r>
              <a:rPr lang="en-US" sz="3746">
                <a:solidFill>
                  <a:srgbClr val="FFFFFF"/>
                </a:solidFill>
                <a:cs typeface="TT Supermolot Condensed"/>
              </a:rPr>
              <a:t>วงเงินยืมทดรองจ่าย</a:t>
            </a:r>
          </a:p>
          <a:p>
            <a:pPr algn="ctr">
              <a:lnSpc>
                <a:spcPts val="3387"/>
              </a:lnSpc>
              <a:spcBef>
                <a:spcPct val="0"/>
              </a:spcBef>
            </a:pPr>
            <a:endParaRPr lang="en-US" sz="3746">
              <a:solidFill>
                <a:srgbClr val="FFFFFF"/>
              </a:solidFill>
              <a:cs typeface="TT Supermolot Condensed"/>
            </a:endParaRPr>
          </a:p>
          <a:p>
            <a:pPr algn="ctr">
              <a:lnSpc>
                <a:spcPts val="3387"/>
              </a:lnSpc>
              <a:spcBef>
                <a:spcPct val="0"/>
              </a:spcBef>
            </a:pPr>
            <a:r>
              <a:rPr lang="en-US" sz="2709" u="sng">
                <a:solidFill>
                  <a:srgbClr val="FFFFFF"/>
                </a:solidFill>
                <a:cs typeface="TT Supermolot Condensed"/>
              </a:rPr>
              <a:t>โดยมีแนวปฏิบัติใหม่ดังนี้</a:t>
            </a:r>
          </a:p>
          <a:p>
            <a:pPr algn="ctr">
              <a:lnSpc>
                <a:spcPts val="3387"/>
              </a:lnSpc>
              <a:spcBef>
                <a:spcPct val="0"/>
              </a:spcBef>
            </a:pPr>
            <a:endParaRPr lang="en-US" sz="2709" u="sng">
              <a:solidFill>
                <a:srgbClr val="FFFFFF"/>
              </a:solidFill>
              <a:cs typeface="TT Supermolot Condensed"/>
            </a:endParaRP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1.</a:t>
            </a:r>
            <a:r>
              <a:rPr lang="en-US" sz="3363">
                <a:solidFill>
                  <a:srgbClr val="FFFFFF"/>
                </a:solidFill>
                <a:cs typeface="TT Supermolot Condensed"/>
              </a:rPr>
              <a:t>ให้บุคลากรทุกคนมีสิทธิ์ยืมได้ 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  <a:cs typeface="TT Supermolot Condensed"/>
              </a:rPr>
              <a:t>   (การเงินโอนเงินให้ผู้ยืม=ผู้ใช้เงิน)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 2.</a:t>
            </a:r>
            <a:r>
              <a:rPr lang="en-US" sz="3363">
                <a:solidFill>
                  <a:srgbClr val="FFFFFF"/>
                </a:solidFill>
                <a:cs typeface="TT Supermolot Condensed"/>
              </a:rPr>
              <a:t>สัญญายืมเงินใช้รูปแบบของมหาวิทยาลัยฯ  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    </a:t>
            </a:r>
            <a:r>
              <a:rPr lang="en-US" sz="3363">
                <a:solidFill>
                  <a:srgbClr val="FFFFFF"/>
                </a:solidFill>
                <a:latin typeface="TT Supermolot Condensed"/>
                <a:cs typeface="TT Supermolot Condensed"/>
              </a:rPr>
              <a:t>(ความรับผิดชอบอยู่ที่ผู้ยืม)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 3.</a:t>
            </a:r>
            <a:r>
              <a:rPr lang="en-US" sz="3363">
                <a:solidFill>
                  <a:srgbClr val="FFFFFF"/>
                </a:solidFill>
                <a:cs typeface="TT Supermolot Condensed"/>
              </a:rPr>
              <a:t>ผู้บังคับบัญชารับทราบในบันทึกข้อความ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    </a:t>
            </a:r>
            <a:r>
              <a:rPr lang="en-US" sz="3363">
                <a:solidFill>
                  <a:srgbClr val="FFFFFF"/>
                </a:solidFill>
                <a:latin typeface="TT Supermolot Condensed"/>
                <a:cs typeface="TT Supermolot Condensed"/>
              </a:rPr>
              <a:t>(ตรวจสอบวงเงินและประมาณการ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    </a:t>
            </a:r>
            <a:r>
              <a:rPr lang="en-US" sz="3363">
                <a:solidFill>
                  <a:srgbClr val="FFFFFF"/>
                </a:solidFill>
                <a:latin typeface="TT Supermolot Condensed"/>
                <a:cs typeface="TT Supermolot Condensed"/>
              </a:rPr>
              <a:t>ค่าใช้จ่ายก่อนอนุมัติให้ยืมเงิน)</a:t>
            </a:r>
          </a:p>
          <a:p>
            <a:pPr algn="just">
              <a:lnSpc>
                <a:spcPts val="4204"/>
              </a:lnSpc>
            </a:pPr>
            <a:r>
              <a:rPr lang="en-US" sz="3363">
                <a:solidFill>
                  <a:srgbClr val="FFFFFF"/>
                </a:solidFill>
                <a:latin typeface="TT Supermolot Condensed"/>
              </a:rPr>
              <a:t>4.</a:t>
            </a:r>
            <a:r>
              <a:rPr lang="en-US" sz="3363">
                <a:solidFill>
                  <a:srgbClr val="FFFFFF"/>
                </a:solidFill>
                <a:cs typeface="TT Supermolot Condensed"/>
              </a:rPr>
              <a:t>การเงินรายงานเงินยืมคงค้างให้ผู้บังคับบัญชา ได้รับทราบทุกสิ้นเดือน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7933" b="-4024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AutoShape 3"/>
          <p:cNvSpPr/>
          <p:nvPr/>
        </p:nvSpPr>
        <p:spPr>
          <a:xfrm>
            <a:off x="6739424" y="9277350"/>
            <a:ext cx="430647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grpSp>
        <p:nvGrpSpPr>
          <p:cNvPr id="4" name="Group 4"/>
          <p:cNvGrpSpPr/>
          <p:nvPr/>
        </p:nvGrpSpPr>
        <p:grpSpPr>
          <a:xfrm>
            <a:off x="8562809" y="0"/>
            <a:ext cx="9725191" cy="10287000"/>
            <a:chOff x="0" y="0"/>
            <a:chExt cx="1296692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8565" r="18565"/>
            <a:stretch>
              <a:fillRect/>
            </a:stretch>
          </p:blipFill>
          <p:spPr>
            <a:xfrm>
              <a:off x="0" y="0"/>
              <a:ext cx="12966922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87406" y="2419279"/>
            <a:ext cx="374557" cy="513731"/>
          </a:xfrm>
          <a:custGeom>
            <a:avLst/>
            <a:gdLst/>
            <a:ahLst/>
            <a:cxnLst/>
            <a:rect l="l" t="t" r="r" b="b"/>
            <a:pathLst>
              <a:path w="374557" h="513731">
                <a:moveTo>
                  <a:pt x="0" y="0"/>
                </a:moveTo>
                <a:lnTo>
                  <a:pt x="374557" y="0"/>
                </a:lnTo>
                <a:lnTo>
                  <a:pt x="374557" y="513731"/>
                </a:lnTo>
                <a:lnTo>
                  <a:pt x="0" y="513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1514152" y="4890156"/>
            <a:ext cx="567042" cy="436107"/>
          </a:xfrm>
          <a:custGeom>
            <a:avLst/>
            <a:gdLst/>
            <a:ahLst/>
            <a:cxnLst/>
            <a:rect l="l" t="t" r="r" b="b"/>
            <a:pathLst>
              <a:path w="567042" h="436107">
                <a:moveTo>
                  <a:pt x="0" y="0"/>
                </a:moveTo>
                <a:lnTo>
                  <a:pt x="567042" y="0"/>
                </a:lnTo>
                <a:lnTo>
                  <a:pt x="567042" y="436106"/>
                </a:lnTo>
                <a:lnTo>
                  <a:pt x="0" y="436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>
            <a:off x="1517318" y="3489531"/>
            <a:ext cx="563876" cy="563876"/>
          </a:xfrm>
          <a:custGeom>
            <a:avLst/>
            <a:gdLst/>
            <a:ahLst/>
            <a:cxnLst/>
            <a:rect l="l" t="t" r="r" b="b"/>
            <a:pathLst>
              <a:path w="563876" h="563876">
                <a:moveTo>
                  <a:pt x="0" y="0"/>
                </a:moveTo>
                <a:lnTo>
                  <a:pt x="563876" y="0"/>
                </a:lnTo>
                <a:lnTo>
                  <a:pt x="563876" y="563876"/>
                </a:lnTo>
                <a:lnTo>
                  <a:pt x="0" y="563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4084131" y="9199489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5"/>
                </a:lnTo>
                <a:lnTo>
                  <a:pt x="0" y="391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6307964" y="832872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>
            <a:off x="2397454" y="6280419"/>
            <a:ext cx="2202854" cy="2185644"/>
          </a:xfrm>
          <a:custGeom>
            <a:avLst/>
            <a:gdLst/>
            <a:ahLst/>
            <a:cxnLst/>
            <a:rect l="l" t="t" r="r" b="b"/>
            <a:pathLst>
              <a:path w="2202854" h="2185644">
                <a:moveTo>
                  <a:pt x="0" y="0"/>
                </a:moveTo>
                <a:lnTo>
                  <a:pt x="2202854" y="0"/>
                </a:lnTo>
                <a:lnTo>
                  <a:pt x="2202854" y="2185645"/>
                </a:lnTo>
                <a:lnTo>
                  <a:pt x="0" y="2185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1369792" y="6869020"/>
            <a:ext cx="855763" cy="821532"/>
          </a:xfrm>
          <a:custGeom>
            <a:avLst/>
            <a:gdLst/>
            <a:ahLst/>
            <a:cxnLst/>
            <a:rect l="l" t="t" r="r" b="b"/>
            <a:pathLst>
              <a:path w="855763" h="821532">
                <a:moveTo>
                  <a:pt x="0" y="0"/>
                </a:moveTo>
                <a:lnTo>
                  <a:pt x="855762" y="0"/>
                </a:lnTo>
                <a:lnTo>
                  <a:pt x="855762" y="821532"/>
                </a:lnTo>
                <a:lnTo>
                  <a:pt x="0" y="8215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TextBox 13"/>
          <p:cNvSpPr txBox="1"/>
          <p:nvPr/>
        </p:nvSpPr>
        <p:spPr>
          <a:xfrm>
            <a:off x="1028700" y="933450"/>
            <a:ext cx="4383077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TT Supermolot Condensed Bold"/>
              </a:rPr>
              <a:t>Contact 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8606" y="2343079"/>
            <a:ext cx="3286371" cy="58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74"/>
              </a:lnSpc>
              <a:spcBef>
                <a:spcPct val="0"/>
              </a:spcBef>
            </a:pPr>
            <a:r>
              <a:rPr lang="en-US" sz="3410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401  503 และ 504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01595" y="3302889"/>
            <a:ext cx="5413402" cy="110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4"/>
              </a:lnSpc>
              <a:spcBef>
                <a:spcPct val="0"/>
              </a:spcBef>
            </a:pPr>
            <a:r>
              <a:rPr lang="en-US" sz="3110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https://www.camt.cmu.ac.th/งานการเงินการคลังและพัสดุ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01595" y="4775143"/>
            <a:ext cx="4867806" cy="118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74"/>
              </a:lnSpc>
              <a:spcBef>
                <a:spcPct val="0"/>
              </a:spcBef>
            </a:pPr>
            <a:r>
              <a:rPr lang="en-US" sz="3410">
                <a:solidFill>
                  <a:srgbClr val="FFFFFF"/>
                </a:solidFill>
                <a:latin typeface="TT Supermolot Neue Condensed"/>
              </a:rPr>
              <a:t>finance@camt.info / Finace@kic.camt.info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5847" y="3936468"/>
            <a:ext cx="9136306" cy="217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14"/>
              </a:lnSpc>
            </a:pPr>
            <a:r>
              <a:rPr lang="en-US" sz="12724">
                <a:solidFill>
                  <a:srgbClr val="000000"/>
                </a:solidFill>
                <a:latin typeface="TT Supermolot Condensed Bold"/>
              </a:rPr>
              <a:t>THANK YOU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417845" y="-4162498"/>
            <a:ext cx="14277615" cy="5645236"/>
            <a:chOff x="0" y="0"/>
            <a:chExt cx="2055688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5688" cy="812800"/>
            </a:xfrm>
            <a:custGeom>
              <a:avLst/>
              <a:gdLst/>
              <a:ahLst/>
              <a:cxnLst/>
              <a:rect l="l" t="t" r="r" b="b"/>
              <a:pathLst>
                <a:path w="2055688" h="812800">
                  <a:moveTo>
                    <a:pt x="1817563" y="0"/>
                  </a:moveTo>
                  <a:lnTo>
                    <a:pt x="2055688" y="238125"/>
                  </a:lnTo>
                  <a:lnTo>
                    <a:pt x="2055688" y="574675"/>
                  </a:lnTo>
                  <a:lnTo>
                    <a:pt x="1817563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817563" y="0"/>
                  </a:lnTo>
                  <a:close/>
                </a:path>
              </a:pathLst>
            </a:custGeom>
            <a:solidFill>
              <a:srgbClr val="063C9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3500" y="25400"/>
              <a:ext cx="1928688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14122" y="-3124273"/>
            <a:ext cx="7361313" cy="5645236"/>
            <a:chOff x="0" y="0"/>
            <a:chExt cx="105988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9880" cy="812800"/>
            </a:xfrm>
            <a:custGeom>
              <a:avLst/>
              <a:gdLst/>
              <a:ahLst/>
              <a:cxnLst/>
              <a:rect l="l" t="t" r="r" b="b"/>
              <a:pathLst>
                <a:path w="1059880" h="812800">
                  <a:moveTo>
                    <a:pt x="821755" y="0"/>
                  </a:moveTo>
                  <a:lnTo>
                    <a:pt x="1059880" y="238125"/>
                  </a:lnTo>
                  <a:lnTo>
                    <a:pt x="1059880" y="574675"/>
                  </a:lnTo>
                  <a:lnTo>
                    <a:pt x="82175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821755" y="0"/>
                  </a:lnTo>
                  <a:close/>
                </a:path>
              </a:pathLst>
            </a:custGeom>
            <a:solidFill>
              <a:srgbClr val="063C9F">
                <a:alpha val="72941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500" y="25400"/>
              <a:ext cx="93288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012627" y="7112660"/>
            <a:ext cx="7361313" cy="5645236"/>
            <a:chOff x="0" y="0"/>
            <a:chExt cx="105988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9880" cy="812800"/>
            </a:xfrm>
            <a:custGeom>
              <a:avLst/>
              <a:gdLst/>
              <a:ahLst/>
              <a:cxnLst/>
              <a:rect l="l" t="t" r="r" b="b"/>
              <a:pathLst>
                <a:path w="1059880" h="812800">
                  <a:moveTo>
                    <a:pt x="821755" y="0"/>
                  </a:moveTo>
                  <a:lnTo>
                    <a:pt x="1059880" y="238125"/>
                  </a:lnTo>
                  <a:lnTo>
                    <a:pt x="1059880" y="574675"/>
                  </a:lnTo>
                  <a:lnTo>
                    <a:pt x="82175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821755" y="0"/>
                  </a:lnTo>
                  <a:close/>
                </a:path>
              </a:pathLst>
            </a:custGeom>
            <a:solidFill>
              <a:srgbClr val="063C9F">
                <a:alpha val="72941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500" y="25400"/>
              <a:ext cx="93288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413570" y="8319951"/>
            <a:ext cx="14277615" cy="5645236"/>
            <a:chOff x="0" y="0"/>
            <a:chExt cx="205568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5688" cy="812800"/>
            </a:xfrm>
            <a:custGeom>
              <a:avLst/>
              <a:gdLst/>
              <a:ahLst/>
              <a:cxnLst/>
              <a:rect l="l" t="t" r="r" b="b"/>
              <a:pathLst>
                <a:path w="2055688" h="812800">
                  <a:moveTo>
                    <a:pt x="1817563" y="0"/>
                  </a:moveTo>
                  <a:lnTo>
                    <a:pt x="2055688" y="238125"/>
                  </a:lnTo>
                  <a:lnTo>
                    <a:pt x="2055688" y="574675"/>
                  </a:lnTo>
                  <a:lnTo>
                    <a:pt x="1817563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817563" y="0"/>
                  </a:lnTo>
                  <a:close/>
                </a:path>
              </a:pathLst>
            </a:custGeom>
            <a:solidFill>
              <a:srgbClr val="063C9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3500" y="25400"/>
              <a:ext cx="1928688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91545" y="8410656"/>
            <a:ext cx="5692067" cy="5645236"/>
            <a:chOff x="0" y="0"/>
            <a:chExt cx="819543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9543" cy="812800"/>
            </a:xfrm>
            <a:custGeom>
              <a:avLst/>
              <a:gdLst/>
              <a:ahLst/>
              <a:cxnLst/>
              <a:rect l="l" t="t" r="r" b="b"/>
              <a:pathLst>
                <a:path w="819543" h="812800">
                  <a:moveTo>
                    <a:pt x="581418" y="0"/>
                  </a:moveTo>
                  <a:lnTo>
                    <a:pt x="819543" y="238125"/>
                  </a:lnTo>
                  <a:lnTo>
                    <a:pt x="819543" y="574675"/>
                  </a:lnTo>
                  <a:lnTo>
                    <a:pt x="581418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81418" y="0"/>
                  </a:lnTo>
                  <a:close/>
                </a:path>
              </a:pathLst>
            </a:custGeom>
            <a:solidFill>
              <a:srgbClr val="063C9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3500" y="25400"/>
              <a:ext cx="692543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3729115" y="-2182813"/>
            <a:ext cx="7937421" cy="5417290"/>
          </a:xfrm>
          <a:custGeom>
            <a:avLst/>
            <a:gdLst/>
            <a:ahLst/>
            <a:cxnLst/>
            <a:rect l="l" t="t" r="r" b="b"/>
            <a:pathLst>
              <a:path w="7937421" h="5417290">
                <a:moveTo>
                  <a:pt x="0" y="0"/>
                </a:moveTo>
                <a:lnTo>
                  <a:pt x="7937422" y="0"/>
                </a:lnTo>
                <a:lnTo>
                  <a:pt x="7937422" y="5417290"/>
                </a:lnTo>
                <a:lnTo>
                  <a:pt x="0" y="5417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Freeform 19"/>
          <p:cNvSpPr/>
          <p:nvPr/>
        </p:nvSpPr>
        <p:spPr>
          <a:xfrm flipH="1">
            <a:off x="13712153" y="6567511"/>
            <a:ext cx="8972694" cy="6123863"/>
          </a:xfrm>
          <a:custGeom>
            <a:avLst/>
            <a:gdLst/>
            <a:ahLst/>
            <a:cxnLst/>
            <a:rect l="l" t="t" r="r" b="b"/>
            <a:pathLst>
              <a:path w="8972694" h="6123863">
                <a:moveTo>
                  <a:pt x="8972694" y="0"/>
                </a:moveTo>
                <a:lnTo>
                  <a:pt x="0" y="0"/>
                </a:lnTo>
                <a:lnTo>
                  <a:pt x="0" y="6123863"/>
                </a:lnTo>
                <a:lnTo>
                  <a:pt x="8972694" y="6123863"/>
                </a:lnTo>
                <a:lnTo>
                  <a:pt x="89726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8094" t="-20995" r="-5454" b="-37186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490174" cy="10287000"/>
            <a:chOff x="0" y="0"/>
            <a:chExt cx="998689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3931" r="7466"/>
            <a:stretch>
              <a:fillRect/>
            </a:stretch>
          </p:blipFill>
          <p:spPr>
            <a:xfrm>
              <a:off x="0" y="0"/>
              <a:ext cx="9986899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8423093" y="4400123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Freeform 6"/>
          <p:cNvSpPr/>
          <p:nvPr/>
        </p:nvSpPr>
        <p:spPr>
          <a:xfrm>
            <a:off x="13763762" y="3085955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14928119" y="1916849"/>
            <a:ext cx="3197463" cy="3121523"/>
          </a:xfrm>
          <a:custGeom>
            <a:avLst/>
            <a:gdLst/>
            <a:ahLst/>
            <a:cxnLst/>
            <a:rect l="l" t="t" r="r" b="b"/>
            <a:pathLst>
              <a:path w="3197463" h="3121523">
                <a:moveTo>
                  <a:pt x="0" y="0"/>
                </a:moveTo>
                <a:lnTo>
                  <a:pt x="3197463" y="0"/>
                </a:lnTo>
                <a:lnTo>
                  <a:pt x="3197463" y="3121523"/>
                </a:lnTo>
                <a:lnTo>
                  <a:pt x="0" y="3121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>
            <a:off x="9899825" y="3612586"/>
            <a:ext cx="4829727" cy="5927363"/>
          </a:xfrm>
          <a:custGeom>
            <a:avLst/>
            <a:gdLst/>
            <a:ahLst/>
            <a:cxnLst/>
            <a:rect l="l" t="t" r="r" b="b"/>
            <a:pathLst>
              <a:path w="4156760" h="5896799">
                <a:moveTo>
                  <a:pt x="0" y="0"/>
                </a:moveTo>
                <a:lnTo>
                  <a:pt x="4156760" y="0"/>
                </a:lnTo>
                <a:lnTo>
                  <a:pt x="4156760" y="5896799"/>
                </a:lnTo>
                <a:lnTo>
                  <a:pt x="0" y="58967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345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TextBox 9"/>
          <p:cNvSpPr txBox="1"/>
          <p:nvPr/>
        </p:nvSpPr>
        <p:spPr>
          <a:xfrm>
            <a:off x="9217910" y="933450"/>
            <a:ext cx="6710651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TT Supermolot Condensed Bold"/>
              </a:rPr>
              <a:t>https://service.camt.cmu.ac.th/onestop/dtc/index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21060" t="-5173" r="-12489" b="-5300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Freeform 3"/>
          <p:cNvSpPr/>
          <p:nvPr/>
        </p:nvSpPr>
        <p:spPr>
          <a:xfrm>
            <a:off x="12747533" y="2736722"/>
            <a:ext cx="769690" cy="916298"/>
          </a:xfrm>
          <a:custGeom>
            <a:avLst/>
            <a:gdLst/>
            <a:ahLst/>
            <a:cxnLst/>
            <a:rect l="l" t="t" r="r" b="b"/>
            <a:pathLst>
              <a:path w="769690" h="916298">
                <a:moveTo>
                  <a:pt x="0" y="0"/>
                </a:moveTo>
                <a:lnTo>
                  <a:pt x="769690" y="0"/>
                </a:lnTo>
                <a:lnTo>
                  <a:pt x="769690" y="916298"/>
                </a:lnTo>
                <a:lnTo>
                  <a:pt x="0" y="916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" name="AutoShape 4"/>
          <p:cNvSpPr/>
          <p:nvPr/>
        </p:nvSpPr>
        <p:spPr>
          <a:xfrm>
            <a:off x="-655183" y="702131"/>
            <a:ext cx="8950951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5" name="Freeform 5"/>
          <p:cNvSpPr/>
          <p:nvPr/>
        </p:nvSpPr>
        <p:spPr>
          <a:xfrm>
            <a:off x="8295769" y="3962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Freeform 6"/>
          <p:cNvSpPr/>
          <p:nvPr/>
        </p:nvSpPr>
        <p:spPr>
          <a:xfrm>
            <a:off x="14646128" y="1028700"/>
            <a:ext cx="3940819" cy="581271"/>
          </a:xfrm>
          <a:custGeom>
            <a:avLst/>
            <a:gdLst/>
            <a:ahLst/>
            <a:cxnLst/>
            <a:rect l="l" t="t" r="r" b="b"/>
            <a:pathLst>
              <a:path w="3940819" h="581271">
                <a:moveTo>
                  <a:pt x="0" y="0"/>
                </a:moveTo>
                <a:lnTo>
                  <a:pt x="3940819" y="0"/>
                </a:lnTo>
                <a:lnTo>
                  <a:pt x="3940819" y="581271"/>
                </a:lnTo>
                <a:lnTo>
                  <a:pt x="0" y="581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3475343" y="2458259"/>
            <a:ext cx="12532953" cy="6475883"/>
          </a:xfrm>
          <a:custGeom>
            <a:avLst/>
            <a:gdLst/>
            <a:ahLst/>
            <a:cxnLst/>
            <a:rect l="l" t="t" r="r" b="b"/>
            <a:pathLst>
              <a:path w="12532953" h="6475883">
                <a:moveTo>
                  <a:pt x="0" y="0"/>
                </a:moveTo>
                <a:lnTo>
                  <a:pt x="12532952" y="0"/>
                </a:lnTo>
                <a:lnTo>
                  <a:pt x="12532952" y="6475883"/>
                </a:lnTo>
                <a:lnTo>
                  <a:pt x="0" y="6475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59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8" name="Group 8"/>
          <p:cNvGrpSpPr/>
          <p:nvPr/>
        </p:nvGrpSpPr>
        <p:grpSpPr>
          <a:xfrm>
            <a:off x="9956041" y="8168690"/>
            <a:ext cx="6210169" cy="376918"/>
            <a:chOff x="0" y="0"/>
            <a:chExt cx="1635600" cy="992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35600" cy="99271"/>
            </a:xfrm>
            <a:custGeom>
              <a:avLst/>
              <a:gdLst/>
              <a:ahLst/>
              <a:cxnLst/>
              <a:rect l="l" t="t" r="r" b="b"/>
              <a:pathLst>
                <a:path w="1635600" h="99271">
                  <a:moveTo>
                    <a:pt x="0" y="0"/>
                  </a:moveTo>
                  <a:lnTo>
                    <a:pt x="1635600" y="0"/>
                  </a:lnTo>
                  <a:lnTo>
                    <a:pt x="1635600" y="99271"/>
                  </a:lnTo>
                  <a:lnTo>
                    <a:pt x="0" y="99271"/>
                  </a:lnTo>
                  <a:close/>
                </a:path>
              </a:pathLst>
            </a:custGeom>
            <a:solidFill>
              <a:srgbClr val="004AAD">
                <a:alpha val="23922"/>
              </a:srgbClr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35600" cy="137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933450"/>
            <a:ext cx="6349458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cs typeface="TT Supermolot Condensed Bold"/>
              </a:rPr>
              <a:t>ทะเบียนคุมงบประมาณ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83661" y="8910003"/>
            <a:ext cx="10327743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cs typeface="Pridi"/>
              </a:rPr>
              <a:t>สิ่งที่ต้องดูจากหน้านี้ งบประมาณคงเหลือ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6147" b="-42035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AutoShape 3"/>
          <p:cNvSpPr/>
          <p:nvPr/>
        </p:nvSpPr>
        <p:spPr>
          <a:xfrm>
            <a:off x="5332820" y="2107790"/>
            <a:ext cx="1368890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4" name="AutoShape 4"/>
          <p:cNvSpPr/>
          <p:nvPr/>
        </p:nvSpPr>
        <p:spPr>
          <a:xfrm rot="-10800000">
            <a:off x="-1996210" y="8772709"/>
            <a:ext cx="1088951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5" name="Freeform 5"/>
          <p:cNvSpPr/>
          <p:nvPr/>
        </p:nvSpPr>
        <p:spPr>
          <a:xfrm>
            <a:off x="11098817" y="2126840"/>
            <a:ext cx="6180097" cy="6033320"/>
          </a:xfrm>
          <a:custGeom>
            <a:avLst/>
            <a:gdLst/>
            <a:ahLst/>
            <a:cxnLst/>
            <a:rect l="l" t="t" r="r" b="b"/>
            <a:pathLst>
              <a:path w="6180097" h="6033320">
                <a:moveTo>
                  <a:pt x="0" y="0"/>
                </a:moveTo>
                <a:lnTo>
                  <a:pt x="6180097" y="0"/>
                </a:lnTo>
                <a:lnTo>
                  <a:pt x="6180097" y="6033320"/>
                </a:lnTo>
                <a:lnTo>
                  <a:pt x="0" y="603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6" name="Group 6"/>
          <p:cNvGrpSpPr/>
          <p:nvPr/>
        </p:nvGrpSpPr>
        <p:grpSpPr>
          <a:xfrm>
            <a:off x="1473990" y="2852709"/>
            <a:ext cx="1072399" cy="10723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666666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3990" y="4690895"/>
            <a:ext cx="1072399" cy="107239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666666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73990" y="6731802"/>
            <a:ext cx="1072399" cy="10723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666666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93309" y="847019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5"/>
                </a:lnTo>
                <a:lnTo>
                  <a:pt x="0" y="391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TextBox 16"/>
          <p:cNvSpPr txBox="1"/>
          <p:nvPr/>
        </p:nvSpPr>
        <p:spPr>
          <a:xfrm>
            <a:off x="1028700" y="933450"/>
            <a:ext cx="903027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TT Supermolot Condensed Bold"/>
                <a:cs typeface="TT Supermolot Condensed Bold"/>
              </a:rPr>
              <a:t>การเขียน TOR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95429" y="2708407"/>
            <a:ext cx="2144722" cy="43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7"/>
              </a:lnSpc>
            </a:pPr>
            <a:r>
              <a:rPr lang="en-US" sz="2555">
                <a:solidFill>
                  <a:srgbClr val="FFDE59"/>
                </a:solidFill>
                <a:cs typeface="TT Supermolot Neue Condensed Bold"/>
              </a:rPr>
              <a:t>งานซื้อ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95429" y="4697556"/>
            <a:ext cx="2144722" cy="43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7"/>
              </a:lnSpc>
            </a:pPr>
            <a:r>
              <a:rPr lang="en-US" sz="2555">
                <a:solidFill>
                  <a:srgbClr val="C1FF72"/>
                </a:solidFill>
                <a:cs typeface="TT Supermolot Neue Condensed Bold"/>
              </a:rPr>
              <a:t>งานจ้าง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95429" y="6929848"/>
            <a:ext cx="4073534" cy="43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7"/>
              </a:lnSpc>
            </a:pPr>
            <a:r>
              <a:rPr lang="en-US" sz="2555">
                <a:solidFill>
                  <a:srgbClr val="5CE1E6"/>
                </a:solidFill>
                <a:latin typeface="TT Supermolot Neue Condensed Bold"/>
                <a:cs typeface="TT Supermolot Neue Condensed Bold"/>
              </a:rPr>
              <a:t>งานจ้างบุคคล (รายเดือน)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95429" y="3281678"/>
            <a:ext cx="7711246" cy="116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8"/>
              </a:lnSpc>
              <a:spcBef>
                <a:spcPct val="0"/>
              </a:spcBef>
            </a:pPr>
            <a:r>
              <a:rPr lang="en-US" sz="2234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 วัสดุ ครุภัณฑ์ ที่ดิน สิ่งปลูกสร้าง และทรัพย์สินอื่นใด รวมทั้ง งานบริการที่รวมอยู่ในสินค้านั้นด้วย แต่มูลค่าของงานบริการต้องไม่สูงกว่ามูลค่าของสินค้านั้น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95429" y="5179469"/>
            <a:ext cx="7711246" cy="155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8"/>
              </a:lnSpc>
              <a:spcBef>
                <a:spcPct val="0"/>
              </a:spcBef>
            </a:pPr>
            <a:r>
              <a:rPr lang="en-US" sz="2234">
                <a:solidFill>
                  <a:srgbClr val="FFFFFF"/>
                </a:solidFill>
                <a:cs typeface="TT Supermolot Neue Condensed"/>
              </a:rPr>
              <a:t>งานจ้างบริการ งานจ้างเหมาบริการ งานจ้างทําของและการรับขน ตามประมวลกฎหมายแพ่งและพาณิชย์จากบุคคลธรรมดาหรือนิติบุคคล  งานจ้างที่ปรึกษา งานจ้างออกแบบหรือควบคุมงานก่อสร้าง และการจ้างแรงงานตามประมวลกฎหมายแพ่ง และพาณิชย์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95429" y="7501380"/>
            <a:ext cx="8218828" cy="38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8"/>
              </a:lnSpc>
              <a:spcBef>
                <a:spcPct val="0"/>
              </a:spcBef>
            </a:pPr>
            <a:r>
              <a:rPr lang="en-US" sz="2234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การจ้างที่เป็นลักษณะของการจ้างประสานงาน (ไม่มีชิ้นงานในการส่งมอบ)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32264" y="3041230"/>
            <a:ext cx="555851" cy="62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sz="3748">
                <a:solidFill>
                  <a:srgbClr val="000000"/>
                </a:solidFill>
                <a:latin typeface="TT Supermolot Condensed Bold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32264" y="4879416"/>
            <a:ext cx="555851" cy="62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sz="3748">
                <a:solidFill>
                  <a:srgbClr val="000000"/>
                </a:solidFill>
                <a:latin typeface="TT Supermolot Condensed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32264" y="6920323"/>
            <a:ext cx="555851" cy="62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sz="3748">
                <a:solidFill>
                  <a:srgbClr val="000000"/>
                </a:solidFill>
                <a:latin typeface="TT Supermolot Condensed Bold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605265" y="2066747"/>
            <a:ext cx="11968240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8534" y="0"/>
            <a:ext cx="6939466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215074" y="3168418"/>
            <a:ext cx="738813" cy="749718"/>
          </a:xfrm>
          <a:custGeom>
            <a:avLst/>
            <a:gdLst/>
            <a:ahLst/>
            <a:cxnLst/>
            <a:rect l="l" t="t" r="r" b="b"/>
            <a:pathLst>
              <a:path w="738813" h="749718">
                <a:moveTo>
                  <a:pt x="0" y="0"/>
                </a:moveTo>
                <a:lnTo>
                  <a:pt x="738813" y="0"/>
                </a:lnTo>
                <a:lnTo>
                  <a:pt x="738813" y="749718"/>
                </a:lnTo>
                <a:lnTo>
                  <a:pt x="0" y="749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TextBox 9"/>
          <p:cNvSpPr txBox="1"/>
          <p:nvPr/>
        </p:nvSpPr>
        <p:spPr>
          <a:xfrm>
            <a:off x="1028700" y="933450"/>
            <a:ext cx="7947831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TT Supermolot Condensed Bold"/>
                <a:cs typeface="TT Supermolot Condensed Bold"/>
              </a:rPr>
              <a:t>ใบขอจ่ายเงิน (หลายงวด)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7020" y="2437651"/>
            <a:ext cx="8692557" cy="56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3"/>
              </a:lnSpc>
              <a:spcBef>
                <a:spcPct val="0"/>
              </a:spcBef>
            </a:pPr>
            <a:r>
              <a:rPr lang="en-US" sz="3216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ใช้กรณีที่มีการจ่ายเงินมากกว่า 1 งวด และเป็นเงินเชื่อ</a:t>
            </a:r>
          </a:p>
        </p:txBody>
      </p:sp>
      <p:sp>
        <p:nvSpPr>
          <p:cNvPr id="11" name="Freeform 11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TextBox 13"/>
          <p:cNvSpPr txBox="1"/>
          <p:nvPr/>
        </p:nvSpPr>
        <p:spPr>
          <a:xfrm>
            <a:off x="3060666" y="3315679"/>
            <a:ext cx="7102133" cy="136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  <a:spcBef>
                <a:spcPct val="0"/>
              </a:spcBef>
            </a:pPr>
            <a:r>
              <a:rPr lang="en-US" sz="2616">
                <a:solidFill>
                  <a:srgbClr val="FFFFFF"/>
                </a:solidFill>
                <a:cs typeface="TT Supermolot Neue Condensed"/>
              </a:rPr>
              <a:t>ส่วนใหญ่ใช้กรณีที่เป็นงานจ้างเหมาบริการ และจ้างเหมาบุคคลรายเดือน ส่วนงานซื้อส่วนใหญ่จะจ่ายครั้งเดียวเมื่อมีการส่งมอบสินค้า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1043" b="-47139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/>
          <p:nvPr/>
        </p:nvGrpSpPr>
        <p:grpSpPr>
          <a:xfrm>
            <a:off x="10068507" y="0"/>
            <a:ext cx="8219493" cy="10287000"/>
            <a:chOff x="0" y="0"/>
            <a:chExt cx="10959324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879" r="25879"/>
            <a:stretch>
              <a:fillRect/>
            </a:stretch>
          </p:blipFill>
          <p:spPr>
            <a:xfrm>
              <a:off x="0" y="0"/>
              <a:ext cx="10959324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75910" y="3758346"/>
            <a:ext cx="13017244" cy="3607479"/>
            <a:chOff x="0" y="0"/>
            <a:chExt cx="3428410" cy="950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28410" cy="950118"/>
            </a:xfrm>
            <a:custGeom>
              <a:avLst/>
              <a:gdLst/>
              <a:ahLst/>
              <a:cxnLst/>
              <a:rect l="l" t="t" r="r" b="b"/>
              <a:pathLst>
                <a:path w="3428410" h="950118">
                  <a:moveTo>
                    <a:pt x="0" y="0"/>
                  </a:moveTo>
                  <a:lnTo>
                    <a:pt x="3428410" y="0"/>
                  </a:lnTo>
                  <a:lnTo>
                    <a:pt x="3428410" y="950118"/>
                  </a:lnTo>
                  <a:lnTo>
                    <a:pt x="0" y="950118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28410" cy="988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468670" y="7244128"/>
            <a:ext cx="770534" cy="770534"/>
          </a:xfrm>
          <a:custGeom>
            <a:avLst/>
            <a:gdLst/>
            <a:ahLst/>
            <a:cxnLst/>
            <a:rect l="l" t="t" r="r" b="b"/>
            <a:pathLst>
              <a:path w="770534" h="770534">
                <a:moveTo>
                  <a:pt x="0" y="0"/>
                </a:moveTo>
                <a:lnTo>
                  <a:pt x="770534" y="0"/>
                </a:lnTo>
                <a:lnTo>
                  <a:pt x="770534" y="770533"/>
                </a:lnTo>
                <a:lnTo>
                  <a:pt x="0" y="770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730545" y="704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5"/>
                </a:lnTo>
                <a:lnTo>
                  <a:pt x="0" y="391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7535195" y="910064"/>
            <a:ext cx="3239506" cy="477827"/>
          </a:xfrm>
          <a:custGeom>
            <a:avLst/>
            <a:gdLst/>
            <a:ahLst/>
            <a:cxnLst/>
            <a:rect l="l" t="t" r="r" b="b"/>
            <a:pathLst>
              <a:path w="3239506" h="477827">
                <a:moveTo>
                  <a:pt x="0" y="0"/>
                </a:moveTo>
                <a:lnTo>
                  <a:pt x="3239506" y="0"/>
                </a:lnTo>
                <a:lnTo>
                  <a:pt x="3239506" y="477828"/>
                </a:lnTo>
                <a:lnTo>
                  <a:pt x="0" y="47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TextBox 11"/>
          <p:cNvSpPr txBox="1"/>
          <p:nvPr/>
        </p:nvSpPr>
        <p:spPr>
          <a:xfrm>
            <a:off x="1028700" y="1053728"/>
            <a:ext cx="7619010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TT Supermolot Condensed Bold"/>
                <a:cs typeface="TT Supermolot Condensed Bold"/>
              </a:rPr>
              <a:t>  ใบขอจ่ายเงิน (งวดเดียว)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5761" y="4443786"/>
            <a:ext cx="12257541" cy="205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3"/>
              </a:lnSpc>
            </a:pPr>
            <a:r>
              <a:rPr lang="en-US" sz="3199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1.  เงินสด ใช้ในกรณีที่มีการสำรองเงินออกไปก่อน แล้วได้บิล/ใบเสร็จมาแล้ว</a:t>
            </a:r>
          </a:p>
          <a:p>
            <a:pPr>
              <a:lnSpc>
                <a:spcPts val="5503"/>
              </a:lnSpc>
            </a:pPr>
            <a:r>
              <a:rPr lang="en-US" sz="3199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2. เงินเชื่อ ใช้ในกรณีที่มีการซื้อเงินเชื่อ ได้ใบวางบิลหรือใบส่งของ และเป็นรายการจ่ายเพียงครั้งเดียว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28396" b="-29785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AutoShape 3"/>
          <p:cNvSpPr/>
          <p:nvPr/>
        </p:nvSpPr>
        <p:spPr>
          <a:xfrm>
            <a:off x="3945280" y="9517237"/>
            <a:ext cx="8950951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grpSp>
        <p:nvGrpSpPr>
          <p:cNvPr id="4" name="Group 4"/>
          <p:cNvGrpSpPr/>
          <p:nvPr/>
        </p:nvGrpSpPr>
        <p:grpSpPr>
          <a:xfrm>
            <a:off x="1800391" y="3005666"/>
            <a:ext cx="10438452" cy="2893202"/>
            <a:chOff x="0" y="0"/>
            <a:chExt cx="2749222" cy="76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49222" cy="761996"/>
            </a:xfrm>
            <a:custGeom>
              <a:avLst/>
              <a:gdLst/>
              <a:ahLst/>
              <a:cxnLst/>
              <a:rect l="l" t="t" r="r" b="b"/>
              <a:pathLst>
                <a:path w="2749222" h="761996">
                  <a:moveTo>
                    <a:pt x="0" y="0"/>
                  </a:moveTo>
                  <a:lnTo>
                    <a:pt x="2749222" y="0"/>
                  </a:lnTo>
                  <a:lnTo>
                    <a:pt x="2749222" y="761996"/>
                  </a:lnTo>
                  <a:lnTo>
                    <a:pt x="0" y="76199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49222" cy="800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48534" y="0"/>
            <a:ext cx="6939466" cy="10287000"/>
            <a:chOff x="0" y="0"/>
            <a:chExt cx="9252621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5022" r="37116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2203305" y="5433108"/>
            <a:ext cx="828657" cy="729218"/>
          </a:xfrm>
          <a:custGeom>
            <a:avLst/>
            <a:gdLst/>
            <a:ahLst/>
            <a:cxnLst/>
            <a:rect l="l" t="t" r="r" b="b"/>
            <a:pathLst>
              <a:path w="828657" h="729218">
                <a:moveTo>
                  <a:pt x="0" y="0"/>
                </a:moveTo>
                <a:lnTo>
                  <a:pt x="828656" y="0"/>
                </a:lnTo>
                <a:lnTo>
                  <a:pt x="828656" y="729218"/>
                </a:lnTo>
                <a:lnTo>
                  <a:pt x="0" y="729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TextBox 10"/>
          <p:cNvSpPr txBox="1"/>
          <p:nvPr/>
        </p:nvSpPr>
        <p:spPr>
          <a:xfrm>
            <a:off x="1028700" y="933450"/>
            <a:ext cx="5990917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cs typeface="TT Supermolot Condensed Bold"/>
              </a:rPr>
              <a:t>สัญญายืมเงิน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03305" y="3472180"/>
            <a:ext cx="9006662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ใช้กรณียืมเงินเพื่อดำเนินกิจกรรม พิมพ์สัญญายืมเงิน+ใบขออนุมัติงบประมาณ+ประมาณการค่าใช้จ่าย (ทำเพิ่มเอง ไม่มีเอกสารจากระบบ)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89986" y="9461132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>
            <a:off x="9144000" y="811350"/>
            <a:ext cx="2947118" cy="434700"/>
          </a:xfrm>
          <a:custGeom>
            <a:avLst/>
            <a:gdLst/>
            <a:ahLst/>
            <a:cxnLst/>
            <a:rect l="l" t="t" r="r" b="b"/>
            <a:pathLst>
              <a:path w="2947118" h="434700">
                <a:moveTo>
                  <a:pt x="0" y="0"/>
                </a:moveTo>
                <a:lnTo>
                  <a:pt x="2947118" y="0"/>
                </a:lnTo>
                <a:lnTo>
                  <a:pt x="2947118" y="434700"/>
                </a:lnTo>
                <a:lnTo>
                  <a:pt x="0" y="434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432" t="-10076" r="-5167" b="-64748"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379568" y="-3816829"/>
            <a:ext cx="12968247" cy="16987860"/>
            <a:chOff x="0" y="0"/>
            <a:chExt cx="4846320" cy="6348476"/>
          </a:xfrm>
        </p:grpSpPr>
        <p:sp>
          <p:nvSpPr>
            <p:cNvPr id="4" name="Freeform 4"/>
            <p:cNvSpPr/>
            <p:nvPr/>
          </p:nvSpPr>
          <p:spPr>
            <a:xfrm>
              <a:off x="4826" y="4826"/>
              <a:ext cx="4836668" cy="6338824"/>
            </a:xfrm>
            <a:custGeom>
              <a:avLst/>
              <a:gdLst/>
              <a:ahLst/>
              <a:cxnLst/>
              <a:rect l="l" t="t" r="r" b="b"/>
              <a:pathLst>
                <a:path w="4836668" h="6338824">
                  <a:moveTo>
                    <a:pt x="3744214" y="2598801"/>
                  </a:moveTo>
                  <a:lnTo>
                    <a:pt x="3744214" y="1096645"/>
                  </a:lnTo>
                  <a:lnTo>
                    <a:pt x="2647569" y="0"/>
                  </a:lnTo>
                  <a:lnTo>
                    <a:pt x="1096645" y="0"/>
                  </a:lnTo>
                  <a:lnTo>
                    <a:pt x="0" y="1096645"/>
                  </a:lnTo>
                  <a:lnTo>
                    <a:pt x="0" y="2647569"/>
                  </a:lnTo>
                  <a:lnTo>
                    <a:pt x="1092454" y="3740023"/>
                  </a:lnTo>
                  <a:lnTo>
                    <a:pt x="1092454" y="5242179"/>
                  </a:lnTo>
                  <a:lnTo>
                    <a:pt x="2189099" y="6338824"/>
                  </a:lnTo>
                  <a:lnTo>
                    <a:pt x="3740023" y="6338824"/>
                  </a:lnTo>
                  <a:lnTo>
                    <a:pt x="4836668" y="5242179"/>
                  </a:lnTo>
                  <a:lnTo>
                    <a:pt x="4836668" y="3691255"/>
                  </a:lnTo>
                  <a:close/>
                </a:path>
              </a:pathLst>
            </a:custGeom>
            <a:blipFill>
              <a:blip r:embed="rId3"/>
              <a:stretch>
                <a:fillRect l="-48354" r="-48354"/>
              </a:stretch>
            </a:blipFill>
          </p:spPr>
          <p:txBody>
            <a:bodyPr/>
            <a:lstStyle/>
            <a:p>
              <a:endParaRPr lang="en-001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846193" cy="6348476"/>
            </a:xfrm>
            <a:custGeom>
              <a:avLst/>
              <a:gdLst/>
              <a:ahLst/>
              <a:cxnLst/>
              <a:rect l="l" t="t" r="r" b="b"/>
              <a:pathLst>
                <a:path w="4846193" h="6348476">
                  <a:moveTo>
                    <a:pt x="3746881" y="6348476"/>
                  </a:moveTo>
                  <a:lnTo>
                    <a:pt x="2191893" y="6348476"/>
                  </a:lnTo>
                  <a:lnTo>
                    <a:pt x="1092454" y="5248910"/>
                  </a:lnTo>
                  <a:lnTo>
                    <a:pt x="1092454" y="3746881"/>
                  </a:lnTo>
                  <a:lnTo>
                    <a:pt x="0" y="2654427"/>
                  </a:lnTo>
                  <a:lnTo>
                    <a:pt x="0" y="1099439"/>
                  </a:lnTo>
                  <a:lnTo>
                    <a:pt x="1099439" y="0"/>
                  </a:lnTo>
                  <a:lnTo>
                    <a:pt x="2654300" y="0"/>
                  </a:lnTo>
                  <a:lnTo>
                    <a:pt x="3753739" y="1099439"/>
                  </a:lnTo>
                  <a:lnTo>
                    <a:pt x="3753739" y="2601595"/>
                  </a:lnTo>
                  <a:lnTo>
                    <a:pt x="4846193" y="3694049"/>
                  </a:lnTo>
                  <a:lnTo>
                    <a:pt x="4846193" y="5248910"/>
                  </a:lnTo>
                  <a:lnTo>
                    <a:pt x="3746881" y="6348476"/>
                  </a:lnTo>
                  <a:close/>
                  <a:moveTo>
                    <a:pt x="2195957" y="6338824"/>
                  </a:moveTo>
                  <a:lnTo>
                    <a:pt x="3742944" y="6338824"/>
                  </a:lnTo>
                  <a:lnTo>
                    <a:pt x="4836795" y="5244973"/>
                  </a:lnTo>
                  <a:lnTo>
                    <a:pt x="4836795" y="3697986"/>
                  </a:lnTo>
                  <a:lnTo>
                    <a:pt x="3744341" y="2605532"/>
                  </a:lnTo>
                  <a:lnTo>
                    <a:pt x="3744341" y="1103503"/>
                  </a:lnTo>
                  <a:lnTo>
                    <a:pt x="2650363" y="9525"/>
                  </a:lnTo>
                  <a:lnTo>
                    <a:pt x="1103503" y="9525"/>
                  </a:lnTo>
                  <a:lnTo>
                    <a:pt x="9525" y="1103503"/>
                  </a:lnTo>
                  <a:lnTo>
                    <a:pt x="9525" y="2650490"/>
                  </a:lnTo>
                  <a:lnTo>
                    <a:pt x="1101979" y="3742944"/>
                  </a:lnTo>
                  <a:lnTo>
                    <a:pt x="1101979" y="5245100"/>
                  </a:lnTo>
                  <a:lnTo>
                    <a:pt x="2195957" y="633882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6" name="Freeform 6"/>
          <p:cNvSpPr/>
          <p:nvPr/>
        </p:nvSpPr>
        <p:spPr>
          <a:xfrm>
            <a:off x="-543889" y="9359908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5"/>
                </a:lnTo>
                <a:lnTo>
                  <a:pt x="0" y="39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6789456" y="1154113"/>
            <a:ext cx="2725111" cy="401954"/>
          </a:xfrm>
          <a:custGeom>
            <a:avLst/>
            <a:gdLst/>
            <a:ahLst/>
            <a:cxnLst/>
            <a:rect l="l" t="t" r="r" b="b"/>
            <a:pathLst>
              <a:path w="2725111" h="401954">
                <a:moveTo>
                  <a:pt x="0" y="0"/>
                </a:moveTo>
                <a:lnTo>
                  <a:pt x="2725111" y="0"/>
                </a:lnTo>
                <a:lnTo>
                  <a:pt x="2725111" y="401954"/>
                </a:lnTo>
                <a:lnTo>
                  <a:pt x="0" y="40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grpSp>
        <p:nvGrpSpPr>
          <p:cNvPr id="8" name="Group 8"/>
          <p:cNvGrpSpPr/>
          <p:nvPr/>
        </p:nvGrpSpPr>
        <p:grpSpPr>
          <a:xfrm>
            <a:off x="774852" y="2213059"/>
            <a:ext cx="7604716" cy="2870897"/>
            <a:chOff x="0" y="0"/>
            <a:chExt cx="2002888" cy="7561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02888" cy="756121"/>
            </a:xfrm>
            <a:custGeom>
              <a:avLst/>
              <a:gdLst/>
              <a:ahLst/>
              <a:cxnLst/>
              <a:rect l="l" t="t" r="r" b="b"/>
              <a:pathLst>
                <a:path w="2002888" h="756121">
                  <a:moveTo>
                    <a:pt x="0" y="0"/>
                  </a:moveTo>
                  <a:lnTo>
                    <a:pt x="2002888" y="0"/>
                  </a:lnTo>
                  <a:lnTo>
                    <a:pt x="2002888" y="756121"/>
                  </a:lnTo>
                  <a:lnTo>
                    <a:pt x="0" y="75612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02888" cy="794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933450"/>
            <a:ext cx="5664503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cs typeface="TT Supermolot Condensed Bold"/>
              </a:rPr>
              <a:t>คืนเงินยืมทดรองจ่าย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6787" y="2977797"/>
            <a:ext cx="6600846" cy="109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>
                <a:solidFill>
                  <a:srgbClr val="FFFFFF"/>
                </a:solidFill>
                <a:latin typeface="TT Supermolot Neue Condensed"/>
                <a:cs typeface="TT Supermolot Neue Condensed"/>
              </a:rPr>
              <a:t>ทุกครั้งที่มีการยืมเงิน ต้องมีการส่งใช้เงินยืมด้วยเอกสารและเงินสด (ถ้ามี)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549" t="-30693" b="-2748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TextBox 3"/>
          <p:cNvSpPr txBox="1"/>
          <p:nvPr/>
        </p:nvSpPr>
        <p:spPr>
          <a:xfrm>
            <a:off x="5153205" y="1127720"/>
            <a:ext cx="8451453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TT Supermolot Condensed Bold"/>
                <a:cs typeface="TT Supermolot Condensed Bold"/>
              </a:rPr>
              <a:t>แนวปฏิบัติการยืมเงินทดรองจ่ายของ  CAMT</a:t>
            </a:r>
          </a:p>
        </p:txBody>
      </p:sp>
      <p:sp>
        <p:nvSpPr>
          <p:cNvPr id="4" name="AutoShape 4"/>
          <p:cNvSpPr/>
          <p:nvPr/>
        </p:nvSpPr>
        <p:spPr>
          <a:xfrm>
            <a:off x="5624330" y="788776"/>
            <a:ext cx="1320569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5" name="AutoShape 5"/>
          <p:cNvSpPr/>
          <p:nvPr/>
        </p:nvSpPr>
        <p:spPr>
          <a:xfrm>
            <a:off x="-397885" y="9414594"/>
            <a:ext cx="1297076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6" name="Freeform 6"/>
          <p:cNvSpPr/>
          <p:nvPr/>
        </p:nvSpPr>
        <p:spPr>
          <a:xfrm>
            <a:off x="3166717" y="750676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12553830" y="9108663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4" y="0"/>
                </a:lnTo>
                <a:lnTo>
                  <a:pt x="2655294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>
            <a:off x="6387496" y="2785162"/>
            <a:ext cx="5982871" cy="3372164"/>
          </a:xfrm>
          <a:custGeom>
            <a:avLst/>
            <a:gdLst/>
            <a:ahLst/>
            <a:cxnLst/>
            <a:rect l="l" t="t" r="r" b="b"/>
            <a:pathLst>
              <a:path w="5982871" h="3372164">
                <a:moveTo>
                  <a:pt x="0" y="0"/>
                </a:moveTo>
                <a:lnTo>
                  <a:pt x="5982871" y="0"/>
                </a:lnTo>
                <a:lnTo>
                  <a:pt x="5982871" y="3372164"/>
                </a:lnTo>
                <a:lnTo>
                  <a:pt x="0" y="3372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1181507" y="3218989"/>
            <a:ext cx="6163814" cy="3967955"/>
          </a:xfrm>
          <a:custGeom>
            <a:avLst/>
            <a:gdLst/>
            <a:ahLst/>
            <a:cxnLst/>
            <a:rect l="l" t="t" r="r" b="b"/>
            <a:pathLst>
              <a:path w="6163814" h="3967955">
                <a:moveTo>
                  <a:pt x="0" y="0"/>
                </a:moveTo>
                <a:lnTo>
                  <a:pt x="6163814" y="0"/>
                </a:lnTo>
                <a:lnTo>
                  <a:pt x="6163814" y="3967956"/>
                </a:lnTo>
                <a:lnTo>
                  <a:pt x="0" y="3967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11287913" y="3342864"/>
            <a:ext cx="5971387" cy="3844080"/>
          </a:xfrm>
          <a:custGeom>
            <a:avLst/>
            <a:gdLst/>
            <a:ahLst/>
            <a:cxnLst/>
            <a:rect l="l" t="t" r="r" b="b"/>
            <a:pathLst>
              <a:path w="5971387" h="3844080">
                <a:moveTo>
                  <a:pt x="0" y="0"/>
                </a:moveTo>
                <a:lnTo>
                  <a:pt x="5971387" y="0"/>
                </a:lnTo>
                <a:lnTo>
                  <a:pt x="5971387" y="3844081"/>
                </a:lnTo>
                <a:lnTo>
                  <a:pt x="0" y="3844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TextBox 11"/>
          <p:cNvSpPr txBox="1"/>
          <p:nvPr/>
        </p:nvSpPr>
        <p:spPr>
          <a:xfrm>
            <a:off x="1810041" y="4156851"/>
            <a:ext cx="4906746" cy="1918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9220" lvl="1" indent="-289610">
              <a:lnSpc>
                <a:spcPts val="3353"/>
              </a:lnSpc>
              <a:buFont typeface="Arial"/>
              <a:buChar char="•"/>
            </a:pPr>
            <a:r>
              <a:rPr lang="en-US" sz="2682">
                <a:solidFill>
                  <a:srgbClr val="00BF63"/>
                </a:solidFill>
                <a:cs typeface="TT Supermolot Condensed"/>
              </a:rPr>
              <a:t>การดำเนินงานกิจกรรมต่างๆ ให้จัดทำสัญญายืมเงินก่อนเริ่มจัดกิจกรรม </a:t>
            </a:r>
          </a:p>
          <a:p>
            <a:pPr marL="463379" lvl="1" indent="-231690">
              <a:lnSpc>
                <a:spcPts val="2682"/>
              </a:lnSpc>
              <a:buFont typeface="Arial"/>
              <a:buChar char="•"/>
            </a:pPr>
            <a:r>
              <a:rPr lang="en-US" sz="2146">
                <a:solidFill>
                  <a:srgbClr val="00BF63"/>
                </a:solidFill>
                <a:latin typeface="TT Supermolot Condensed"/>
                <a:cs typeface="TT Supermolot Condensed"/>
              </a:rPr>
              <a:t>ไม่น้อยกว่า 3 วัน (วงเงินไม่เกิน 5 หมื่นบาท) </a:t>
            </a:r>
          </a:p>
          <a:p>
            <a:pPr marL="463379" lvl="1" indent="-231690">
              <a:lnSpc>
                <a:spcPts val="2682"/>
              </a:lnSpc>
              <a:buFont typeface="Arial"/>
              <a:buChar char="•"/>
            </a:pPr>
            <a:r>
              <a:rPr lang="en-US" sz="2146">
                <a:solidFill>
                  <a:srgbClr val="00BF63"/>
                </a:solidFill>
                <a:latin typeface="TT Supermolot Condensed"/>
                <a:cs typeface="TT Supermolot Condensed"/>
              </a:rPr>
              <a:t>1-2 สัปดาห์ (วงเงินตั้งแต่ 5 หมื่นบาทขึ้นไป)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9964" y="3422487"/>
            <a:ext cx="4277935" cy="208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3"/>
              </a:lnSpc>
              <a:spcBef>
                <a:spcPct val="0"/>
              </a:spcBef>
            </a:pPr>
            <a:r>
              <a:rPr lang="en-US" sz="2682">
                <a:solidFill>
                  <a:srgbClr val="5E17EB"/>
                </a:solidFill>
                <a:latin typeface="TT Supermolot Condensed"/>
                <a:cs typeface="TT Supermolot Condensed"/>
              </a:rPr>
              <a:t>2. การยืมเงินซื้อสินค้า/จ้างเหมา เกินกว่า 1 หมื่นบาท ให้จัดทำสัญญายืมเงิน (การเงินโอนให้ร้านค้าตามใบสั่งซื้อ/สั่งจ้าง และหัก ณ ภาษี ณ ที่จ่าย)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26408" y="4323402"/>
            <a:ext cx="4064515" cy="166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3"/>
              </a:lnSpc>
              <a:spcBef>
                <a:spcPct val="0"/>
              </a:spcBef>
            </a:pPr>
            <a:r>
              <a:rPr lang="en-US" sz="2682">
                <a:solidFill>
                  <a:srgbClr val="0097B2"/>
                </a:solidFill>
                <a:latin typeface="TT Supermolot Condensed"/>
              </a:rPr>
              <a:t>3. </a:t>
            </a:r>
            <a:r>
              <a:rPr lang="en-US" sz="2682">
                <a:solidFill>
                  <a:srgbClr val="0097B2"/>
                </a:solidFill>
                <a:latin typeface="TT Supermolot Condensed"/>
                <a:cs typeface="TT Supermolot Condensed"/>
              </a:rPr>
              <a:t>ไม่มีการสำรองเงินส่วนตัวก่อน ต้องทำสัญญายืมเงินเท่านั้น (หากเร่งด่วนทำสัญญาไม่ทันให้ยืมเงินสดย่อย)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594</Words>
  <Application>Microsoft Office PowerPoint</Application>
  <PresentationFormat>กำหนดเอง</PresentationFormat>
  <Paragraphs>52</Paragraphs>
  <Slides>12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0" baseType="lpstr">
      <vt:lpstr>Calibri</vt:lpstr>
      <vt:lpstr>Pridi</vt:lpstr>
      <vt:lpstr>TT Supermolot Neue Condensed</vt:lpstr>
      <vt:lpstr>Arial</vt:lpstr>
      <vt:lpstr>TT Supermolot Condensed</vt:lpstr>
      <vt:lpstr>TT Supermolot Neue Condensed Bold</vt:lpstr>
      <vt:lpstr>TT Supermolot Condensed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</dc:title>
  <cp:lastModifiedBy>JONGLAK SOMRANG</cp:lastModifiedBy>
  <cp:revision>4</cp:revision>
  <dcterms:created xsi:type="dcterms:W3CDTF">2006-08-16T00:00:00Z</dcterms:created>
  <dcterms:modified xsi:type="dcterms:W3CDTF">2024-03-20T03:28:47Z</dcterms:modified>
  <dc:identifier>DAF_YeBFabQ</dc:identifier>
</cp:coreProperties>
</file>